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9" r:id="rId3"/>
    <p:sldId id="258" r:id="rId4"/>
    <p:sldId id="260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9" autoAdjust="0"/>
    <p:restoredTop sz="94660"/>
  </p:normalViewPr>
  <p:slideViewPr>
    <p:cSldViewPr>
      <p:cViewPr varScale="1">
        <p:scale>
          <a:sx n="125" d="100"/>
          <a:sy n="125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153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75E6E-46AF-4658-9C30-146FAE834C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796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5B4B4-59AF-434A-B7D3-60AF4DCB833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728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13EB8-D40A-4C7F-8EFC-3389BA2869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29697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9696A-E5C7-41AC-8395-3F5376B9991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806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B00B2-E6F8-4962-9142-62BFC705B8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910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BCCA2-4454-4DBE-B0AE-E9B99CE729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0238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DE78C-D30D-4B0F-AB23-CD90D6A5D4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479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F9D56-DD61-4D76-B840-AB86622C47D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0646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75243-39C2-410D-AD55-61D0C60DCF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093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AFD1C-6191-4CF7-9070-3C26D46AD86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818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BBD5C-8274-49CC-B6A0-288D4234F40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711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E89F7-4E32-4429-8B6C-7557B66E167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5068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ECDFB2D9-F769-49AC-8E02-C37F51A8082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143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4000" dirty="0" smtClean="0">
                <a:latin typeface="Times New Roman" pitchFamily="18" charset="0"/>
              </a:rPr>
              <a:t>Ch. 5. ACTIVITY COEFFICENTS OF DISSOLVED SPECIES</a:t>
            </a:r>
            <a:endParaRPr lang="ko-KR" altLang="en-US" sz="4000" dirty="0" smtClean="0">
              <a:latin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 dirty="0" smtClean="0">
                <a:latin typeface="Times New Roman" pitchFamily="18" charset="0"/>
              </a:rPr>
              <a:t> 5-1. Introduction</a:t>
            </a:r>
          </a:p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What is activity of a dissolved species?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Effective concentration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Equivalent to the concentration acting in effect</a:t>
            </a:r>
          </a:p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Why do we need activity (or have activity)?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Interactions among the dissolved matter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Interference among the dissolved matter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 causes partial influences on the solution properties</a:t>
            </a:r>
            <a:endParaRPr lang="en-US" altLang="ko-KR" sz="2000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Where can we observe the activity effect?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Boiling point increase, freezing point decrease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Conductivity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Others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ko-KR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5-2. Activity Coefficient &amp; Ionic Strength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Activity coefficient: </a:t>
            </a:r>
            <a:r>
              <a:rPr lang="en-US" altLang="ko-KR" i="1" dirty="0" smtClean="0">
                <a:latin typeface="Times New Roman" pitchFamily="18" charset="0"/>
              </a:rPr>
              <a:t>A function of the ionic strength of the solution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a</a:t>
            </a:r>
            <a:r>
              <a:rPr lang="en-US" altLang="ko-KR" baseline="-25000" dirty="0" err="1" smtClean="0">
                <a:latin typeface="Times New Roman" pitchFamily="18" charset="0"/>
              </a:rPr>
              <a:t>i</a:t>
            </a:r>
            <a:r>
              <a:rPr lang="en-US" altLang="ko-KR" dirty="0" smtClean="0">
                <a:latin typeface="Times New Roman" pitchFamily="18" charset="0"/>
              </a:rPr>
              <a:t> =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i</a:t>
            </a:r>
            <a:r>
              <a:rPr lang="en-US" altLang="ko-KR" dirty="0" err="1" smtClean="0">
                <a:latin typeface="Times New Roman" pitchFamily="18" charset="0"/>
              </a:rPr>
              <a:t>m</a:t>
            </a:r>
            <a:r>
              <a:rPr lang="en-US" altLang="ko-KR" baseline="-25000" dirty="0" err="1" smtClean="0">
                <a:latin typeface="Times New Roman" pitchFamily="18" charset="0"/>
              </a:rPr>
              <a:t>i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Ionic strength: A measure of the ionic characteristics of the solution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Lewis &amp; Randall (1921)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 = ½ </a:t>
            </a:r>
            <a:r>
              <a:rPr lang="en-US" altLang="ko-KR" dirty="0" smtClean="0">
                <a:latin typeface="Symbol" pitchFamily="18" charset="2"/>
              </a:rPr>
              <a:t>S</a:t>
            </a:r>
            <a:r>
              <a:rPr lang="en-US" altLang="ko-KR" dirty="0" smtClean="0">
                <a:latin typeface="Times New Roman" pitchFamily="18" charset="0"/>
              </a:rPr>
              <a:t> z</a:t>
            </a:r>
            <a:r>
              <a:rPr lang="en-US" altLang="ko-KR" baseline="-25000" dirty="0" smtClean="0">
                <a:latin typeface="Times New Roman" pitchFamily="18" charset="0"/>
              </a:rPr>
              <a:t>i</a:t>
            </a:r>
            <a:r>
              <a:rPr lang="en-US" altLang="ko-KR" baseline="30000" dirty="0" smtClean="0">
                <a:latin typeface="Times New Roman" pitchFamily="18" charset="0"/>
              </a:rPr>
              <a:t>2</a:t>
            </a:r>
            <a:r>
              <a:rPr lang="en-US" altLang="ko-KR" dirty="0" smtClean="0">
                <a:latin typeface="Times New Roman" pitchFamily="18" charset="0"/>
              </a:rPr>
              <a:t>m</a:t>
            </a:r>
            <a:r>
              <a:rPr lang="en-US" altLang="ko-KR" baseline="-25000" dirty="0" smtClean="0">
                <a:latin typeface="Times New Roman" pitchFamily="18" charset="0"/>
              </a:rPr>
              <a:t>i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Examples</a:t>
            </a:r>
          </a:p>
          <a:p>
            <a:pPr lvl="3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Mono-</a:t>
            </a:r>
            <a:r>
              <a:rPr lang="en-US" altLang="ko-KR" dirty="0" err="1" smtClean="0">
                <a:latin typeface="Times New Roman" pitchFamily="18" charset="0"/>
              </a:rPr>
              <a:t>monovalent</a:t>
            </a:r>
            <a:r>
              <a:rPr lang="en-US" altLang="ko-KR" dirty="0" smtClean="0">
                <a:latin typeface="Times New Roman" pitchFamily="18" charset="0"/>
              </a:rPr>
              <a:t> salts: </a:t>
            </a:r>
            <a:r>
              <a:rPr lang="en-US" altLang="ko-KR" dirty="0" err="1" smtClean="0">
                <a:latin typeface="Times New Roman" pitchFamily="18" charset="0"/>
              </a:rPr>
              <a:t>KCl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 I=</a:t>
            </a:r>
            <a:r>
              <a:rPr lang="en-US" altLang="ko-KR" dirty="0" err="1" smtClean="0">
                <a:latin typeface="Times New Roman" pitchFamily="18" charset="0"/>
                <a:sym typeface="Wingdings" pitchFamily="2" charset="2"/>
              </a:rPr>
              <a:t>m</a:t>
            </a:r>
            <a:r>
              <a:rPr lang="en-US" altLang="ko-KR" baseline="-25000" dirty="0" err="1" smtClean="0">
                <a:latin typeface="Times New Roman" pitchFamily="18" charset="0"/>
                <a:sym typeface="Wingdings" pitchFamily="2" charset="2"/>
              </a:rPr>
              <a:t>KCl</a:t>
            </a:r>
            <a:endParaRPr lang="en-US" altLang="ko-KR" baseline="-25000" dirty="0" smtClean="0">
              <a:latin typeface="Times New Roman" pitchFamily="18" charset="0"/>
              <a:sym typeface="Wingdings" pitchFamily="2" charset="2"/>
            </a:endParaRPr>
          </a:p>
          <a:p>
            <a:pPr lvl="3" eaLnBrk="1" hangingPunct="1">
              <a:defRPr/>
            </a:pP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Mono-divalent salts: K</a:t>
            </a:r>
            <a:r>
              <a:rPr lang="en-US" altLang="ko-KR" baseline="-25000" dirty="0" smtClean="0">
                <a:latin typeface="Times New Roman" pitchFamily="18" charset="0"/>
                <a:sym typeface="Wingdings" pitchFamily="2" charset="2"/>
              </a:rPr>
              <a:t>2</a:t>
            </a: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SO</a:t>
            </a:r>
            <a:r>
              <a:rPr lang="en-US" altLang="ko-KR" baseline="-25000" dirty="0" smtClean="0">
                <a:latin typeface="Times New Roman" pitchFamily="18" charset="0"/>
                <a:sym typeface="Wingdings" pitchFamily="2" charset="2"/>
              </a:rPr>
              <a:t>4</a:t>
            </a: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  I=3m</a:t>
            </a:r>
            <a:r>
              <a:rPr lang="en-US" altLang="ko-KR" baseline="-25000" dirty="0" smtClean="0">
                <a:latin typeface="Times New Roman" pitchFamily="18" charset="0"/>
                <a:sym typeface="Wingdings" pitchFamily="2" charset="2"/>
              </a:rPr>
              <a:t>K2SO4</a:t>
            </a:r>
          </a:p>
          <a:p>
            <a:pPr lvl="3" eaLnBrk="1" hangingPunct="1">
              <a:defRPr/>
            </a:pP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Di-divalent salts: CaSO</a:t>
            </a:r>
            <a:r>
              <a:rPr lang="en-US" altLang="ko-KR" baseline="-25000" dirty="0" smtClean="0">
                <a:latin typeface="Times New Roman" pitchFamily="18" charset="0"/>
                <a:sym typeface="Wingdings" pitchFamily="2" charset="2"/>
              </a:rPr>
              <a:t>4</a:t>
            </a: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  I = 4m</a:t>
            </a:r>
            <a:r>
              <a:rPr lang="en-US" altLang="ko-KR" baseline="-25000" dirty="0" smtClean="0">
                <a:latin typeface="Times New Roman" pitchFamily="18" charset="0"/>
                <a:sym typeface="Wingdings" pitchFamily="2" charset="2"/>
              </a:rPr>
              <a:t>CaSO4</a:t>
            </a:r>
            <a:endParaRPr lang="en-US" altLang="ko-KR" baseline="-25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Approximate estimation of I from TDS</a:t>
            </a:r>
          </a:p>
          <a:p>
            <a:pPr lvl="2" eaLnBrk="1" hangingPunct="1">
              <a:defRPr/>
            </a:pPr>
            <a:r>
              <a:rPr lang="en-US" altLang="ko-KR" sz="2000" dirty="0" err="1" smtClean="0">
                <a:latin typeface="Times New Roman" pitchFamily="18" charset="0"/>
              </a:rPr>
              <a:t>Eqn</a:t>
            </a:r>
            <a:r>
              <a:rPr lang="en-US" altLang="ko-KR" sz="2000" dirty="0" smtClean="0">
                <a:latin typeface="Times New Roman" pitchFamily="18" charset="0"/>
              </a:rPr>
              <a:t> (4.4) to (4.6) on p.124</a:t>
            </a:r>
          </a:p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Approximate estimation of I from </a:t>
            </a:r>
            <a:r>
              <a:rPr lang="en-US" altLang="ko-KR" sz="2400" dirty="0" err="1" smtClean="0">
                <a:latin typeface="Times New Roman" pitchFamily="18" charset="0"/>
              </a:rPr>
              <a:t>SpC</a:t>
            </a:r>
            <a:endParaRPr lang="en-US" altLang="ko-KR" sz="2400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sz="2000" dirty="0" err="1" smtClean="0">
                <a:latin typeface="Times New Roman" pitchFamily="18" charset="0"/>
              </a:rPr>
              <a:t>Eqn</a:t>
            </a:r>
            <a:r>
              <a:rPr lang="en-US" altLang="ko-KR" sz="2000" dirty="0" smtClean="0">
                <a:latin typeface="Times New Roman" pitchFamily="18" charset="0"/>
              </a:rPr>
              <a:t> (4.7) to (4.9) on p.124</a:t>
            </a:r>
          </a:p>
          <a:p>
            <a:pPr lvl="1" eaLnBrk="1" hangingPunct="1">
              <a:defRPr/>
            </a:pPr>
            <a:r>
              <a:rPr lang="en-US" altLang="ko-KR" sz="2400" dirty="0" smtClean="0">
                <a:latin typeface="Times New Roman" pitchFamily="18" charset="0"/>
              </a:rPr>
              <a:t>Otherwise?</a:t>
            </a:r>
          </a:p>
          <a:p>
            <a:pPr lvl="2" eaLnBrk="1" hangingPunct="1">
              <a:defRPr/>
            </a:pPr>
            <a:r>
              <a:rPr lang="en-US" altLang="ko-KR" sz="2000" dirty="0" smtClean="0">
                <a:latin typeface="Times New Roman" pitchFamily="18" charset="0"/>
              </a:rPr>
              <a:t>Should be calculated from the chemical composition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5-3. Mean Ion-Activity Coefficients</a:t>
            </a:r>
          </a:p>
          <a:p>
            <a:pPr lvl="1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The coefficients measured for a solutions which is due to the net effect of both </a:t>
            </a:r>
            <a:r>
              <a:rPr lang="en-US" altLang="ko-KR" dirty="0" err="1" smtClean="0">
                <a:latin typeface="Times New Roman" pitchFamily="18" charset="0"/>
              </a:rPr>
              <a:t>cations</a:t>
            </a:r>
            <a:r>
              <a:rPr lang="en-US" altLang="ko-KR" dirty="0" smtClean="0">
                <a:latin typeface="Times New Roman" pitchFamily="18" charset="0"/>
              </a:rPr>
              <a:t> and anions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Symbol" pitchFamily="18" charset="2"/>
              </a:rPr>
              <a:t>g</a:t>
            </a:r>
            <a:r>
              <a:rPr lang="en-US" altLang="ko-KR" baseline="-25000" dirty="0" smtClean="0">
                <a:latin typeface="Times New Roman" pitchFamily="18" charset="0"/>
              </a:rPr>
              <a:t>±</a:t>
            </a:r>
            <a:r>
              <a:rPr lang="en-US" altLang="ko-KR" dirty="0" smtClean="0">
                <a:latin typeface="Times New Roman" pitchFamily="18" charset="0"/>
              </a:rPr>
              <a:t> =[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30000" dirty="0" err="1" smtClean="0">
                <a:latin typeface="Times New Roman" pitchFamily="18" charset="0"/>
              </a:rPr>
              <a:t>n</a:t>
            </a:r>
            <a:r>
              <a:rPr lang="en-US" altLang="ko-KR" baseline="30000" dirty="0" smtClean="0">
                <a:latin typeface="Times New Roman" pitchFamily="18" charset="0"/>
              </a:rPr>
              <a:t>+</a:t>
            </a:r>
            <a:r>
              <a:rPr lang="en-US" altLang="ko-KR" dirty="0" smtClean="0">
                <a:latin typeface="Symbol" pitchFamily="18" charset="2"/>
              </a:rPr>
              <a:t>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30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ko-KR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ko-KR" dirty="0" smtClean="0">
                <a:latin typeface="Times New Roman" pitchFamily="18" charset="0"/>
              </a:rPr>
              <a:t>]</a:t>
            </a:r>
            <a:r>
              <a:rPr lang="en-US" altLang="ko-KR" baseline="30000" dirty="0" smtClean="0">
                <a:latin typeface="Times New Roman" pitchFamily="18" charset="0"/>
              </a:rPr>
              <a:t>1/n </a:t>
            </a:r>
            <a:r>
              <a:rPr lang="en-US" altLang="ko-KR" dirty="0" smtClean="0">
                <a:latin typeface="Times New Roman" pitchFamily="18" charset="0"/>
              </a:rPr>
              <a:t>, n = (n+ + n-)</a:t>
            </a:r>
            <a:endParaRPr lang="en-US" altLang="ko-KR" baseline="30000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Fig. 4.1 on p.125</a:t>
            </a:r>
          </a:p>
          <a:p>
            <a:pPr lvl="1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McInnes</a:t>
            </a:r>
            <a:r>
              <a:rPr lang="en-US" altLang="ko-KR" dirty="0" smtClean="0">
                <a:latin typeface="Times New Roman" pitchFamily="18" charset="0"/>
              </a:rPr>
              <a:t> convention (</a:t>
            </a:r>
            <a:r>
              <a:rPr lang="en-US" altLang="ko-KR" dirty="0" err="1" smtClean="0">
                <a:latin typeface="Times New Roman" pitchFamily="18" charset="0"/>
              </a:rPr>
              <a:t>McInnes</a:t>
            </a:r>
            <a:r>
              <a:rPr lang="en-US" altLang="ko-KR" dirty="0" smtClean="0">
                <a:latin typeface="Times New Roman" pitchFamily="18" charset="0"/>
              </a:rPr>
              <a:t> 1919)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±KCl</a:t>
            </a:r>
            <a:r>
              <a:rPr lang="en-US" altLang="ko-KR" dirty="0" smtClean="0">
                <a:latin typeface="Times New Roman" pitchFamily="18" charset="0"/>
              </a:rPr>
              <a:t> =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K</a:t>
            </a:r>
            <a:r>
              <a:rPr lang="en-US" altLang="ko-KR" dirty="0" smtClean="0">
                <a:latin typeface="Times New Roman" pitchFamily="18" charset="0"/>
              </a:rPr>
              <a:t> =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Cl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Obtain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K</a:t>
            </a:r>
            <a:r>
              <a:rPr lang="en-US" altLang="ko-KR" dirty="0" smtClean="0">
                <a:latin typeface="Times New Roman" pitchFamily="18" charset="0"/>
              </a:rPr>
              <a:t> and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Cl</a:t>
            </a:r>
            <a:r>
              <a:rPr lang="en-US" altLang="ko-KR" dirty="0" smtClean="0">
                <a:latin typeface="Times New Roman" pitchFamily="18" charset="0"/>
              </a:rPr>
              <a:t> from</a:t>
            </a:r>
            <a:r>
              <a:rPr lang="en-US" altLang="ko-KR" dirty="0" smtClean="0">
                <a:latin typeface="Symbol" pitchFamily="18" charset="2"/>
              </a:rPr>
              <a:t>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±KCl</a:t>
            </a:r>
            <a:endParaRPr lang="en-US" altLang="ko-KR" baseline="-25000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Then other </a:t>
            </a:r>
            <a:r>
              <a:rPr lang="en-US" altLang="ko-KR" dirty="0" smtClean="0">
                <a:latin typeface="Symbol" pitchFamily="18" charset="2"/>
              </a:rPr>
              <a:t>g</a:t>
            </a:r>
            <a:r>
              <a:rPr lang="en-US" altLang="ko-KR" baseline="-25000" dirty="0" smtClean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</a:rPr>
              <a:t>using the above relation</a:t>
            </a: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Example 4.1 on p.127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5-4. Theoretical Calculation of the Activity Coefficients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Debye-</a:t>
            </a:r>
            <a:r>
              <a:rPr lang="en-US" altLang="ko-KR" dirty="0" err="1" smtClean="0">
                <a:latin typeface="Times New Roman" pitchFamily="18" charset="0"/>
              </a:rPr>
              <a:t>Hückel</a:t>
            </a:r>
            <a:r>
              <a:rPr lang="en-US" altLang="ko-KR" dirty="0" smtClean="0">
                <a:latin typeface="Times New Roman" pitchFamily="18" charset="0"/>
              </a:rPr>
              <a:t> limiting law (DHLL)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When I &lt;0.001: 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(4.30) on p.129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Extended Debye-</a:t>
            </a:r>
            <a:r>
              <a:rPr lang="en-US" altLang="ko-KR" dirty="0" err="1" smtClean="0">
                <a:latin typeface="Times New Roman" pitchFamily="18" charset="0"/>
              </a:rPr>
              <a:t>Hückel</a:t>
            </a:r>
            <a:r>
              <a:rPr lang="en-US" altLang="ko-KR" dirty="0" smtClean="0">
                <a:latin typeface="Times New Roman" pitchFamily="18" charset="0"/>
              </a:rPr>
              <a:t> equation (EDHE)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When I&lt;0.1: 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(4.28) on p.128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A=1.824928*10</a:t>
            </a:r>
            <a:r>
              <a:rPr lang="en-US" altLang="ko-KR" baseline="30000" dirty="0" smtClean="0">
                <a:latin typeface="Times New Roman" pitchFamily="18" charset="0"/>
              </a:rPr>
              <a:t>6</a:t>
            </a:r>
            <a:r>
              <a:rPr lang="en-US" altLang="ko-KR" dirty="0" smtClean="0">
                <a:latin typeface="Symbol" pitchFamily="18" charset="2"/>
              </a:rPr>
              <a:t>r</a:t>
            </a:r>
            <a:r>
              <a:rPr lang="en-US" altLang="ko-KR" baseline="-25000" dirty="0" smtClean="0">
                <a:latin typeface="Times New Roman" pitchFamily="18" charset="0"/>
              </a:rPr>
              <a:t>o</a:t>
            </a:r>
            <a:r>
              <a:rPr lang="en-US" altLang="ko-KR" baseline="30000" dirty="0" smtClean="0">
                <a:latin typeface="Times New Roman" pitchFamily="18" charset="0"/>
              </a:rPr>
              <a:t>1/2</a:t>
            </a:r>
            <a:r>
              <a:rPr lang="en-US" altLang="ko-KR" dirty="0" smtClean="0">
                <a:latin typeface="Times New Roman" pitchFamily="18" charset="0"/>
              </a:rPr>
              <a:t>(</a:t>
            </a:r>
            <a:r>
              <a:rPr lang="en-US" altLang="ko-KR" dirty="0" err="1" smtClean="0">
                <a:latin typeface="Symbol" pitchFamily="18" charset="2"/>
              </a:rPr>
              <a:t>e</a:t>
            </a:r>
            <a:r>
              <a:rPr lang="en-US" altLang="ko-KR" dirty="0" err="1" smtClean="0">
                <a:latin typeface="Times New Roman" pitchFamily="18" charset="0"/>
              </a:rPr>
              <a:t>T</a:t>
            </a:r>
            <a:r>
              <a:rPr lang="en-US" altLang="ko-KR" dirty="0" smtClean="0">
                <a:latin typeface="Times New Roman" pitchFamily="18" charset="0"/>
              </a:rPr>
              <a:t>)</a:t>
            </a:r>
            <a:r>
              <a:rPr lang="en-US" altLang="ko-KR" baseline="30000" dirty="0" smtClean="0">
                <a:latin typeface="Times New Roman" pitchFamily="18" charset="0"/>
              </a:rPr>
              <a:t>-3/2</a:t>
            </a:r>
            <a:r>
              <a:rPr lang="en-US" altLang="ko-KR" dirty="0" smtClean="0">
                <a:latin typeface="Times New Roman" pitchFamily="18" charset="0"/>
              </a:rPr>
              <a:t>, 0.5092 (at 25C)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B=50.3(</a:t>
            </a:r>
            <a:r>
              <a:rPr lang="en-US" altLang="ko-KR" dirty="0" err="1" smtClean="0">
                <a:latin typeface="Symbol" pitchFamily="18" charset="2"/>
              </a:rPr>
              <a:t>e</a:t>
            </a:r>
            <a:r>
              <a:rPr lang="en-US" altLang="ko-KR" dirty="0" err="1" smtClean="0">
                <a:latin typeface="Times New Roman" pitchFamily="18" charset="0"/>
              </a:rPr>
              <a:t>T</a:t>
            </a:r>
            <a:r>
              <a:rPr lang="en-US" altLang="ko-KR" dirty="0" smtClean="0">
                <a:latin typeface="Times New Roman" pitchFamily="18" charset="0"/>
              </a:rPr>
              <a:t>)</a:t>
            </a:r>
            <a:r>
              <a:rPr lang="en-US" altLang="ko-KR" baseline="30000" dirty="0" smtClean="0">
                <a:latin typeface="Times New Roman" pitchFamily="18" charset="0"/>
              </a:rPr>
              <a:t>-1/2</a:t>
            </a:r>
            <a:r>
              <a:rPr lang="en-US" altLang="ko-KR" dirty="0" smtClean="0">
                <a:latin typeface="Times New Roman" pitchFamily="18" charset="0"/>
              </a:rPr>
              <a:t>, 0.3283 (at 25C)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Table 4.1 for effective ionic radii on p.130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Fig. 4.3 on p.132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Other equations for higher I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Davies et al.; 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(4.31) on p.132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Trusdell</a:t>
            </a:r>
            <a:r>
              <a:rPr lang="en-US" altLang="ko-KR" dirty="0" smtClean="0">
                <a:latin typeface="Times New Roman" pitchFamily="18" charset="0"/>
              </a:rPr>
              <a:t> &amp; Jones (1974)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Bronsted</a:t>
            </a:r>
            <a:r>
              <a:rPr lang="en-US" altLang="ko-KR" dirty="0" smtClean="0">
                <a:latin typeface="Times New Roman" pitchFamily="18" charset="0"/>
              </a:rPr>
              <a:t>-Guggenheim-</a:t>
            </a:r>
            <a:r>
              <a:rPr lang="en-US" altLang="ko-KR" dirty="0" err="1" smtClean="0">
                <a:latin typeface="Times New Roman" pitchFamily="18" charset="0"/>
              </a:rPr>
              <a:t>Scatchard</a:t>
            </a:r>
            <a:r>
              <a:rPr lang="en-US" altLang="ko-KR" dirty="0" smtClean="0">
                <a:latin typeface="Times New Roman" pitchFamily="18" charset="0"/>
              </a:rPr>
              <a:t> specific ion interaction theory (SIT) </a:t>
            </a:r>
            <a:r>
              <a:rPr lang="en-US" altLang="ko-KR" dirty="0" err="1" smtClean="0">
                <a:latin typeface="Times New Roman" pitchFamily="18" charset="0"/>
              </a:rPr>
              <a:t>equaton</a:t>
            </a:r>
            <a:r>
              <a:rPr lang="en-US" altLang="ko-KR" dirty="0" smtClean="0">
                <a:latin typeface="Times New Roman" pitchFamily="18" charset="0"/>
              </a:rPr>
              <a:t>: 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(4.32) p.133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Fig. 4.4. p.135.</a:t>
            </a:r>
          </a:p>
          <a:p>
            <a:pPr lvl="2" eaLnBrk="1" hangingPunct="1">
              <a:defRPr/>
            </a:pPr>
            <a:r>
              <a:rPr lang="en-US" altLang="ko-KR" dirty="0" err="1" smtClean="0">
                <a:latin typeface="Times New Roman" pitchFamily="18" charset="0"/>
              </a:rPr>
              <a:t>Pitzer</a:t>
            </a:r>
            <a:r>
              <a:rPr lang="en-US" altLang="ko-KR" dirty="0" smtClean="0">
                <a:latin typeface="Times New Roman" pitchFamily="18" charset="0"/>
              </a:rPr>
              <a:t> model; 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(4.49) p.138</a:t>
            </a: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5-5. Limitation of Debye-</a:t>
            </a:r>
            <a:r>
              <a:rPr lang="en-US" altLang="ko-KR" dirty="0" err="1" smtClean="0">
                <a:latin typeface="Times New Roman" pitchFamily="18" charset="0"/>
              </a:rPr>
              <a:t>Huckel</a:t>
            </a:r>
            <a:r>
              <a:rPr lang="en-US" altLang="ko-KR" dirty="0" smtClean="0">
                <a:latin typeface="Times New Roman" pitchFamily="18" charset="0"/>
              </a:rPr>
              <a:t> Theory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All interactions are not purely ionic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Ions are not point charges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Ion size varies with I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Ions do interact w/ other ions and even with the same species</a:t>
            </a: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5-6. Activity Coefficients of Molecular Species</a:t>
            </a:r>
          </a:p>
          <a:p>
            <a:pPr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In most cases, approximately </a:t>
            </a:r>
            <a:r>
              <a:rPr lang="en-US" altLang="ko-KR" dirty="0" smtClean="0">
                <a:latin typeface="Symbol" pitchFamily="18" charset="2"/>
              </a:rPr>
              <a:t>g</a:t>
            </a:r>
            <a:r>
              <a:rPr lang="en-US" altLang="ko-KR" dirty="0" smtClean="0">
                <a:latin typeface="Times New Roman" pitchFamily="18" charset="0"/>
              </a:rPr>
              <a:t>=1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Generally follow </a:t>
            </a:r>
            <a:r>
              <a:rPr lang="en-US" altLang="ko-KR" dirty="0" err="1" smtClean="0">
                <a:latin typeface="Times New Roman" pitchFamily="18" charset="0"/>
              </a:rPr>
              <a:t>Setchenow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(Lewis &amp; Randall, 1961)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Log </a:t>
            </a:r>
            <a:r>
              <a:rPr lang="en-US" altLang="ko-KR" dirty="0" err="1" smtClean="0">
                <a:latin typeface="Symbol" pitchFamily="18" charset="2"/>
              </a:rPr>
              <a:t>g</a:t>
            </a:r>
            <a:r>
              <a:rPr lang="en-US" altLang="ko-KR" baseline="-25000" dirty="0" err="1" smtClean="0">
                <a:latin typeface="Times New Roman" pitchFamily="18" charset="0"/>
              </a:rPr>
              <a:t>i</a:t>
            </a:r>
            <a:r>
              <a:rPr lang="en-US" altLang="ko-KR" dirty="0" smtClean="0">
                <a:latin typeface="Times New Roman" pitchFamily="18" charset="0"/>
              </a:rPr>
              <a:t> = </a:t>
            </a:r>
            <a:r>
              <a:rPr lang="en-US" altLang="ko-KR" dirty="0" err="1" smtClean="0">
                <a:latin typeface="Times New Roman" pitchFamily="18" charset="0"/>
              </a:rPr>
              <a:t>K</a:t>
            </a:r>
            <a:r>
              <a:rPr lang="en-US" altLang="ko-KR" baseline="-25000" dirty="0" err="1" smtClean="0">
                <a:latin typeface="Times New Roman" pitchFamily="18" charset="0"/>
              </a:rPr>
              <a:t>i</a:t>
            </a:r>
            <a:r>
              <a:rPr lang="en-US" altLang="ko-KR" dirty="0" err="1" smtClean="0">
                <a:latin typeface="Times New Roman" pitchFamily="18" charset="0"/>
              </a:rPr>
              <a:t>I</a:t>
            </a:r>
            <a:r>
              <a:rPr lang="en-US" altLang="ko-KR" dirty="0" smtClean="0">
                <a:latin typeface="Times New Roman" pitchFamily="18" charset="0"/>
              </a:rPr>
              <a:t>, where </a:t>
            </a:r>
            <a:r>
              <a:rPr lang="en-US" altLang="ko-KR" dirty="0" err="1" smtClean="0">
                <a:latin typeface="Times New Roman" pitchFamily="18" charset="0"/>
              </a:rPr>
              <a:t>K</a:t>
            </a:r>
            <a:r>
              <a:rPr lang="en-US" altLang="ko-KR" baseline="-25000" dirty="0" err="1" smtClean="0">
                <a:latin typeface="Times New Roman" pitchFamily="18" charset="0"/>
              </a:rPr>
              <a:t>i</a:t>
            </a:r>
            <a:r>
              <a:rPr lang="en-US" altLang="ko-KR" dirty="0" smtClean="0">
                <a:latin typeface="Times New Roman" pitchFamily="18" charset="0"/>
              </a:rPr>
              <a:t> = 0.02 ~ 0.23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Table 4.5 on p.144.</a:t>
            </a:r>
          </a:p>
          <a:p>
            <a:pPr lvl="2" eaLnBrk="1" hangingPunct="1"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흐름">
  <a:themeElements>
    <a:clrScheme name="흐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흐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흐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흐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472</TotalTime>
  <Words>451</Words>
  <Application>Microsoft Office PowerPoint</Application>
  <PresentationFormat>화면 슬라이드 쇼(4:3)</PresentationFormat>
  <Paragraphs>69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굴림</vt:lpstr>
      <vt:lpstr>Arial</vt:lpstr>
      <vt:lpstr>Wingdings</vt:lpstr>
      <vt:lpstr>맑은 고딕</vt:lpstr>
      <vt:lpstr>Times New Roman</vt:lpstr>
      <vt:lpstr>Symbol</vt:lpstr>
      <vt:lpstr>흐름</vt:lpstr>
      <vt:lpstr>Ch. 5. ACTIVITY COEFFICENTS OF DISSOLVED SPECIES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KWNU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3. KINETIC VS. EQUILIBRIUM MODELING</dc:title>
  <dc:creator>JYU</dc:creator>
  <cp:lastModifiedBy>jyy</cp:lastModifiedBy>
  <cp:revision>24</cp:revision>
  <dcterms:created xsi:type="dcterms:W3CDTF">2011-10-08T11:25:43Z</dcterms:created>
  <dcterms:modified xsi:type="dcterms:W3CDTF">2014-03-14T04:22:02Z</dcterms:modified>
</cp:coreProperties>
</file>